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594360" y="685800"/>
            <a:ext cx="137160" cy="5349240"/>
          </a:xfrm>
          <a:prstGeom prst="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051560" y="914400"/>
            <a:ext cx="10241280" cy="1828800"/>
          </a:xfrm>
          <a:prstGeom prst="rect">
            <a:avLst/>
          </a:prstGeom>
          <a:noFill/>
        </p:spPr>
        <p:txBody>
          <a:bodyPr wrap="none">
            <a:spAutoFit/>
          </a:bodyPr>
          <a:lstStyle/>
          <a:p>
            <a:pPr>
              <a:defRPr sz="1800" b="1">
                <a:solidFill>
                  <a:srgbClr val="D5A748"/>
                </a:solidFill>
                <a:latin typeface="Aptos"/>
              </a:defRPr>
            </a:pPr>
            <a:r>
              <a:t>FREE CRC STUDY SESSION</a:t>
            </a:r>
          </a:p>
          <a:p>
            <a:pPr>
              <a:defRPr sz="4000" b="1">
                <a:solidFill>
                  <a:srgbClr val="FFFFFF"/>
                </a:solidFill>
                <a:latin typeface="Aptos Display"/>
              </a:defRPr>
            </a:pPr>
            <a:r>
              <a:t>Would You Code It?</a:t>
            </a:r>
          </a:p>
          <a:p>
            <a:pPr>
              <a:defRPr sz="2300">
                <a:solidFill>
                  <a:srgbClr val="CDEBEB"/>
                </a:solidFill>
                <a:latin typeface="Aptos"/>
              </a:defRPr>
            </a:pPr>
            <a:r>
              <a:t>Documentation, MEAT &amp; Reportable Diagnoses</a:t>
            </a:r>
          </a:p>
        </p:txBody>
      </p:sp>
      <p:sp>
        <p:nvSpPr>
          <p:cNvPr id="5" name="TextBox 4"/>
          <p:cNvSpPr txBox="1"/>
          <p:nvPr/>
        </p:nvSpPr>
        <p:spPr>
          <a:xfrm>
            <a:off x="1051560" y="3977639"/>
            <a:ext cx="9875520" cy="1143000"/>
          </a:xfrm>
          <a:prstGeom prst="rect">
            <a:avLst/>
          </a:prstGeom>
          <a:noFill/>
        </p:spPr>
        <p:txBody>
          <a:bodyPr wrap="none">
            <a:spAutoFit/>
          </a:bodyPr>
          <a:lstStyle/>
          <a:p>
            <a:pPr>
              <a:defRPr sz="2000">
                <a:solidFill>
                  <a:srgbClr val="FFFFFF"/>
                </a:solidFill>
                <a:latin typeface="Aptos"/>
              </a:defRPr>
            </a:pPr>
            <a:r>
              <a:t>Interactive CRC / Risk Adjustment Study Session</a:t>
            </a:r>
          </a:p>
          <a:p>
            <a:pPr>
              <a:defRPr sz="1500">
                <a:solidFill>
                  <a:srgbClr val="CDEBEB"/>
                </a:solidFill>
                <a:latin typeface="Aptos"/>
              </a:defRPr>
            </a:pPr>
            <a:r>
              <a:t>Presented by Jenifer Bain, CCS-P, CRC-I  •  MediCode Bootcamp</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Learning Objectives</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By the end of this session, participants will be able to:</a:t>
            </a:r>
          </a:p>
        </p:txBody>
      </p:sp>
      <p:sp>
        <p:nvSpPr>
          <p:cNvPr id="7" name="TextBox 6"/>
          <p:cNvSpPr txBox="1"/>
          <p:nvPr/>
        </p:nvSpPr>
        <p:spPr>
          <a:xfrm>
            <a:off x="777240" y="1645920"/>
            <a:ext cx="10698480" cy="4480560"/>
          </a:xfrm>
          <a:prstGeom prst="rect">
            <a:avLst/>
          </a:prstGeom>
          <a:noFill/>
        </p:spPr>
        <p:txBody>
          <a:bodyPr wrap="square">
            <a:spAutoFit/>
          </a:bodyPr>
          <a:lstStyle/>
          <a:p>
            <a:pPr>
              <a:spcAft>
                <a:spcPts val="1200"/>
              </a:spcAft>
              <a:defRPr sz="2000">
                <a:solidFill>
                  <a:srgbClr val="253238"/>
                </a:solidFill>
                <a:latin typeface="Aptos"/>
              </a:defRPr>
            </a:pPr>
            <a:r>
              <a:t>• Recognize documentation that supports an active, reportable diagnosis.</a:t>
            </a:r>
          </a:p>
          <a:p>
            <a:pPr>
              <a:spcAft>
                <a:spcPts val="1200"/>
              </a:spcAft>
              <a:defRPr sz="2000">
                <a:solidFill>
                  <a:srgbClr val="253238"/>
                </a:solidFill>
                <a:latin typeface="Aptos"/>
              </a:defRPr>
            </a:pPr>
            <a:r>
              <a:t>• Apply the MEAT framework when reviewing chronic-condition documentation.</a:t>
            </a:r>
          </a:p>
          <a:p>
            <a:pPr>
              <a:spcAft>
                <a:spcPts val="1200"/>
              </a:spcAft>
              <a:defRPr sz="2000">
                <a:solidFill>
                  <a:srgbClr val="253238"/>
                </a:solidFill>
                <a:latin typeface="Aptos"/>
              </a:defRPr>
            </a:pPr>
            <a:r>
              <a:t>• Differentiate active conditions from historical or unsupported conditions.</a:t>
            </a:r>
          </a:p>
          <a:p>
            <a:pPr>
              <a:spcAft>
                <a:spcPts val="1200"/>
              </a:spcAft>
              <a:defRPr sz="2000">
                <a:solidFill>
                  <a:srgbClr val="253238"/>
                </a:solidFill>
                <a:latin typeface="Aptos"/>
              </a:defRPr>
            </a:pPr>
            <a:r>
              <a:t>• Identify when additional documentation is needed before assigning a diagnosis code.</a:t>
            </a:r>
          </a:p>
          <a:p>
            <a:pPr>
              <a:spcAft>
                <a:spcPts val="1200"/>
              </a:spcAft>
              <a:defRPr sz="2000">
                <a:solidFill>
                  <a:srgbClr val="253238"/>
                </a:solidFill>
                <a:latin typeface="Aptos"/>
              </a:defRPr>
            </a:pPr>
            <a:r>
              <a:t>• Apply documentation-review principles to short risk-adjustment scenarios.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Today’s Study Plan</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One focused hour of documentation decision-making</a:t>
            </a:r>
          </a:p>
        </p:txBody>
      </p:sp>
      <p:sp>
        <p:nvSpPr>
          <p:cNvPr id="7" name="TextBox 6"/>
          <p:cNvSpPr txBox="1"/>
          <p:nvPr/>
        </p:nvSpPr>
        <p:spPr>
          <a:xfrm>
            <a:off x="777240" y="1645920"/>
            <a:ext cx="10698480" cy="4480560"/>
          </a:xfrm>
          <a:prstGeom prst="rect">
            <a:avLst/>
          </a:prstGeom>
          <a:noFill/>
        </p:spPr>
        <p:txBody>
          <a:bodyPr wrap="square">
            <a:spAutoFit/>
          </a:bodyPr>
          <a:lstStyle/>
          <a:p>
            <a:pPr>
              <a:spcAft>
                <a:spcPts val="1200"/>
              </a:spcAft>
              <a:defRPr sz="2100">
                <a:solidFill>
                  <a:srgbClr val="253238"/>
                </a:solidFill>
                <a:latin typeface="Aptos"/>
              </a:defRPr>
            </a:pPr>
            <a:r>
              <a:t>• Documentation &amp; MEAT refresher</a:t>
            </a:r>
          </a:p>
          <a:p>
            <a:pPr>
              <a:spcAft>
                <a:spcPts val="1200"/>
              </a:spcAft>
              <a:defRPr sz="2100">
                <a:solidFill>
                  <a:srgbClr val="253238"/>
                </a:solidFill>
                <a:latin typeface="Aptos"/>
              </a:defRPr>
            </a:pPr>
            <a:r>
              <a:t>• How to approach “Would You Code It?” decisions</a:t>
            </a:r>
          </a:p>
          <a:p>
            <a:pPr>
              <a:spcAft>
                <a:spcPts val="1200"/>
              </a:spcAft>
              <a:defRPr sz="2100">
                <a:solidFill>
                  <a:srgbClr val="253238"/>
                </a:solidFill>
                <a:latin typeface="Aptos"/>
              </a:defRPr>
            </a:pPr>
            <a:r>
              <a:t>• Six short documentation scenarios</a:t>
            </a:r>
          </a:p>
          <a:p>
            <a:pPr>
              <a:spcAft>
                <a:spcPts val="1200"/>
              </a:spcAft>
              <a:defRPr sz="2100">
                <a:solidFill>
                  <a:srgbClr val="253238"/>
                </a:solidFill>
                <a:latin typeface="Aptos"/>
              </a:defRPr>
            </a:pPr>
            <a:r>
              <a:t>• Answer review and coding rationale</a:t>
            </a:r>
          </a:p>
          <a:p>
            <a:pPr>
              <a:spcAft>
                <a:spcPts val="1200"/>
              </a:spcAft>
              <a:defRPr sz="2100">
                <a:solidFill>
                  <a:srgbClr val="253238"/>
                </a:solidFill>
                <a:latin typeface="Aptos"/>
              </a:defRPr>
            </a:pPr>
            <a:r>
              <a:t>• Common documentation traps &amp; final takeaways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MEAT: What Are You Looking For?</a:t>
            </a:r>
          </a:p>
        </p:txBody>
      </p:sp>
      <p:sp>
        <p:nvSpPr>
          <p:cNvPr id="6" name="Rounded Rectangle 5"/>
          <p:cNvSpPr/>
          <p:nvPr/>
        </p:nvSpPr>
        <p:spPr>
          <a:xfrm>
            <a:off x="640080" y="1508760"/>
            <a:ext cx="5349240" cy="1737360"/>
          </a:xfrm>
          <a:prstGeom prst="roundRect">
            <a:avLst/>
          </a:prstGeom>
          <a:solidFill>
            <a:srgbClr val="E0F4F3"/>
          </a:solidFill>
          <a:ln>
            <a:solidFill>
              <a:srgbClr val="14858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59" y="1691639"/>
            <a:ext cx="640080" cy="640080"/>
          </a:xfrm>
          <a:prstGeom prst="rect">
            <a:avLst/>
          </a:prstGeom>
          <a:noFill/>
        </p:spPr>
        <p:txBody>
          <a:bodyPr wrap="none">
            <a:spAutoFit/>
          </a:bodyPr>
          <a:lstStyle/>
          <a:p>
            <a:pPr>
              <a:defRPr sz="3000" b="1">
                <a:solidFill>
                  <a:srgbClr val="148589"/>
                </a:solidFill>
              </a:defRPr>
            </a:pPr>
            <a:r>
              <a:t>M</a:t>
            </a:r>
          </a:p>
        </p:txBody>
      </p:sp>
      <p:sp>
        <p:nvSpPr>
          <p:cNvPr id="8" name="TextBox 7"/>
          <p:cNvSpPr txBox="1"/>
          <p:nvPr/>
        </p:nvSpPr>
        <p:spPr>
          <a:xfrm>
            <a:off x="1554480" y="1673351"/>
            <a:ext cx="4160520" cy="1325880"/>
          </a:xfrm>
          <a:prstGeom prst="rect">
            <a:avLst/>
          </a:prstGeom>
          <a:noFill/>
        </p:spPr>
        <p:txBody>
          <a:bodyPr wrap="none">
            <a:spAutoFit/>
          </a:bodyPr>
          <a:lstStyle/>
          <a:p>
            <a:pPr>
              <a:defRPr sz="1700" b="1">
                <a:solidFill>
                  <a:srgbClr val="112F41"/>
                </a:solidFill>
              </a:defRPr>
            </a:pPr>
            <a:r>
              <a:t>MONITOR</a:t>
            </a:r>
          </a:p>
          <a:p>
            <a:pPr>
              <a:defRPr sz="1300">
                <a:solidFill>
                  <a:srgbClr val="253238"/>
                </a:solidFill>
              </a:defRPr>
            </a:pPr>
            <a:r>
              <a:t>Signs, symptoms, disease progression, labs or other monitoring</a:t>
            </a:r>
          </a:p>
        </p:txBody>
      </p:sp>
      <p:sp>
        <p:nvSpPr>
          <p:cNvPr id="9" name="Rounded Rectangle 8"/>
          <p:cNvSpPr/>
          <p:nvPr/>
        </p:nvSpPr>
        <p:spPr>
          <a:xfrm>
            <a:off x="6355080" y="1508760"/>
            <a:ext cx="5349240" cy="1737360"/>
          </a:xfrm>
          <a:prstGeom prst="roundRect">
            <a:avLst/>
          </a:prstGeom>
          <a:solidFill>
            <a:srgbClr val="F5F8F9"/>
          </a:solidFill>
          <a:ln>
            <a:solidFill>
              <a:srgbClr val="14858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537960" y="1691639"/>
            <a:ext cx="640080" cy="640080"/>
          </a:xfrm>
          <a:prstGeom prst="rect">
            <a:avLst/>
          </a:prstGeom>
          <a:noFill/>
        </p:spPr>
        <p:txBody>
          <a:bodyPr wrap="none">
            <a:spAutoFit/>
          </a:bodyPr>
          <a:lstStyle/>
          <a:p>
            <a:pPr>
              <a:defRPr sz="3000" b="1">
                <a:solidFill>
                  <a:srgbClr val="148589"/>
                </a:solidFill>
              </a:defRPr>
            </a:pPr>
            <a:r>
              <a:t>E</a:t>
            </a:r>
          </a:p>
        </p:txBody>
      </p:sp>
      <p:sp>
        <p:nvSpPr>
          <p:cNvPr id="11" name="TextBox 10"/>
          <p:cNvSpPr txBox="1"/>
          <p:nvPr/>
        </p:nvSpPr>
        <p:spPr>
          <a:xfrm>
            <a:off x="7269480" y="1673351"/>
            <a:ext cx="4160520" cy="1325880"/>
          </a:xfrm>
          <a:prstGeom prst="rect">
            <a:avLst/>
          </a:prstGeom>
          <a:noFill/>
        </p:spPr>
        <p:txBody>
          <a:bodyPr wrap="none">
            <a:spAutoFit/>
          </a:bodyPr>
          <a:lstStyle/>
          <a:p>
            <a:pPr>
              <a:defRPr sz="1700" b="1">
                <a:solidFill>
                  <a:srgbClr val="112F41"/>
                </a:solidFill>
              </a:defRPr>
            </a:pPr>
            <a:r>
              <a:t>EVALUATE</a:t>
            </a:r>
          </a:p>
          <a:p>
            <a:pPr>
              <a:defRPr sz="1300">
                <a:solidFill>
                  <a:srgbClr val="253238"/>
                </a:solidFill>
              </a:defRPr>
            </a:pPr>
            <a:r>
              <a:t>Review of test results, response to treatment, medication effectiveness</a:t>
            </a:r>
          </a:p>
        </p:txBody>
      </p:sp>
      <p:sp>
        <p:nvSpPr>
          <p:cNvPr id="12" name="Rounded Rectangle 11"/>
          <p:cNvSpPr/>
          <p:nvPr/>
        </p:nvSpPr>
        <p:spPr>
          <a:xfrm>
            <a:off x="640080" y="3657600"/>
            <a:ext cx="5349240" cy="1737360"/>
          </a:xfrm>
          <a:prstGeom prst="roundRect">
            <a:avLst/>
          </a:prstGeom>
          <a:solidFill>
            <a:srgbClr val="E0F4F3"/>
          </a:solidFill>
          <a:ln>
            <a:solidFill>
              <a:srgbClr val="14858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22959" y="3840480"/>
            <a:ext cx="640080" cy="640080"/>
          </a:xfrm>
          <a:prstGeom prst="rect">
            <a:avLst/>
          </a:prstGeom>
          <a:noFill/>
        </p:spPr>
        <p:txBody>
          <a:bodyPr wrap="none">
            <a:spAutoFit/>
          </a:bodyPr>
          <a:lstStyle/>
          <a:p>
            <a:pPr>
              <a:defRPr sz="3000" b="1">
                <a:solidFill>
                  <a:srgbClr val="148589"/>
                </a:solidFill>
              </a:defRPr>
            </a:pPr>
            <a:r>
              <a:t>A</a:t>
            </a:r>
          </a:p>
        </p:txBody>
      </p:sp>
      <p:sp>
        <p:nvSpPr>
          <p:cNvPr id="14" name="TextBox 13"/>
          <p:cNvSpPr txBox="1"/>
          <p:nvPr/>
        </p:nvSpPr>
        <p:spPr>
          <a:xfrm>
            <a:off x="1554480" y="3822191"/>
            <a:ext cx="4160520" cy="1325880"/>
          </a:xfrm>
          <a:prstGeom prst="rect">
            <a:avLst/>
          </a:prstGeom>
          <a:noFill/>
        </p:spPr>
        <p:txBody>
          <a:bodyPr wrap="none">
            <a:spAutoFit/>
          </a:bodyPr>
          <a:lstStyle/>
          <a:p>
            <a:pPr>
              <a:defRPr sz="1700" b="1">
                <a:solidFill>
                  <a:srgbClr val="112F41"/>
                </a:solidFill>
              </a:defRPr>
            </a:pPr>
            <a:r>
              <a:t>ASSESS / ADDRESS</a:t>
            </a:r>
          </a:p>
          <a:p>
            <a:pPr>
              <a:defRPr sz="1300">
                <a:solidFill>
                  <a:srgbClr val="253238"/>
                </a:solidFill>
              </a:defRPr>
            </a:pPr>
            <a:r>
              <a:t>Discussion, assessment, counseling, record review or condition status</a:t>
            </a:r>
          </a:p>
        </p:txBody>
      </p:sp>
      <p:sp>
        <p:nvSpPr>
          <p:cNvPr id="15" name="Rounded Rectangle 14"/>
          <p:cNvSpPr/>
          <p:nvPr/>
        </p:nvSpPr>
        <p:spPr>
          <a:xfrm>
            <a:off x="6355080" y="3657600"/>
            <a:ext cx="5349240" cy="1737360"/>
          </a:xfrm>
          <a:prstGeom prst="roundRect">
            <a:avLst/>
          </a:prstGeom>
          <a:solidFill>
            <a:srgbClr val="F5F8F9"/>
          </a:solidFill>
          <a:ln>
            <a:solidFill>
              <a:srgbClr val="14858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37960" y="3840480"/>
            <a:ext cx="640080" cy="640080"/>
          </a:xfrm>
          <a:prstGeom prst="rect">
            <a:avLst/>
          </a:prstGeom>
          <a:noFill/>
        </p:spPr>
        <p:txBody>
          <a:bodyPr wrap="none">
            <a:spAutoFit/>
          </a:bodyPr>
          <a:lstStyle/>
          <a:p>
            <a:pPr>
              <a:defRPr sz="3000" b="1">
                <a:solidFill>
                  <a:srgbClr val="148589"/>
                </a:solidFill>
              </a:defRPr>
            </a:pPr>
            <a:r>
              <a:t>T</a:t>
            </a:r>
          </a:p>
        </p:txBody>
      </p:sp>
      <p:sp>
        <p:nvSpPr>
          <p:cNvPr id="17" name="TextBox 16"/>
          <p:cNvSpPr txBox="1"/>
          <p:nvPr/>
        </p:nvSpPr>
        <p:spPr>
          <a:xfrm>
            <a:off x="7269480" y="3822191"/>
            <a:ext cx="4160520" cy="1325880"/>
          </a:xfrm>
          <a:prstGeom prst="rect">
            <a:avLst/>
          </a:prstGeom>
          <a:noFill/>
        </p:spPr>
        <p:txBody>
          <a:bodyPr wrap="none">
            <a:spAutoFit/>
          </a:bodyPr>
          <a:lstStyle/>
          <a:p>
            <a:pPr>
              <a:defRPr sz="1700" b="1">
                <a:solidFill>
                  <a:srgbClr val="112F41"/>
                </a:solidFill>
              </a:defRPr>
            </a:pPr>
            <a:r>
              <a:t>TREAT</a:t>
            </a:r>
          </a:p>
          <a:p>
            <a:pPr>
              <a:defRPr sz="1300">
                <a:solidFill>
                  <a:srgbClr val="253238"/>
                </a:solidFill>
              </a:defRPr>
            </a:pPr>
            <a:r>
              <a:t>Medication, therapy, referral, procedure or other management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How We’ll Work Through Each Scenario</a:t>
            </a:r>
          </a:p>
        </p:txBody>
      </p:sp>
      <p:sp>
        <p:nvSpPr>
          <p:cNvPr id="6" name="TextBox 5"/>
          <p:cNvSpPr txBox="1"/>
          <p:nvPr/>
        </p:nvSpPr>
        <p:spPr>
          <a:xfrm>
            <a:off x="777240" y="1645920"/>
            <a:ext cx="10698480" cy="4480560"/>
          </a:xfrm>
          <a:prstGeom prst="rect">
            <a:avLst/>
          </a:prstGeom>
          <a:noFill/>
        </p:spPr>
        <p:txBody>
          <a:bodyPr wrap="square">
            <a:spAutoFit/>
          </a:bodyPr>
          <a:lstStyle/>
          <a:p>
            <a:pPr>
              <a:spcAft>
                <a:spcPts val="1200"/>
              </a:spcAft>
              <a:defRPr sz="2000">
                <a:solidFill>
                  <a:srgbClr val="253238"/>
                </a:solidFill>
                <a:latin typeface="Aptos"/>
              </a:defRPr>
            </a:pPr>
            <a:r>
              <a:t>• Read only what is documented in the encounter.</a:t>
            </a:r>
          </a:p>
          <a:p>
            <a:pPr>
              <a:spcAft>
                <a:spcPts val="1200"/>
              </a:spcAft>
              <a:defRPr sz="2000">
                <a:solidFill>
                  <a:srgbClr val="253238"/>
                </a:solidFill>
                <a:latin typeface="Aptos"/>
              </a:defRPr>
            </a:pPr>
            <a:r>
              <a:t>• Identify the condition being considered.</a:t>
            </a:r>
          </a:p>
          <a:p>
            <a:pPr>
              <a:spcAft>
                <a:spcPts val="1200"/>
              </a:spcAft>
              <a:defRPr sz="2000">
                <a:solidFill>
                  <a:srgbClr val="253238"/>
                </a:solidFill>
                <a:latin typeface="Aptos"/>
              </a:defRPr>
            </a:pPr>
            <a:r>
              <a:t>• Look for evidence that the condition is monitored, evaluated, assessed/addressed, or treated.</a:t>
            </a:r>
          </a:p>
          <a:p>
            <a:pPr>
              <a:spcAft>
                <a:spcPts val="1200"/>
              </a:spcAft>
              <a:defRPr sz="2000">
                <a:solidFill>
                  <a:srgbClr val="253238"/>
                </a:solidFill>
                <a:latin typeface="Aptos"/>
              </a:defRPr>
            </a:pPr>
            <a:r>
              <a:t>• Choose: YES, NO, or NEED MORE DOCUMENTATION.</a:t>
            </a:r>
          </a:p>
          <a:p>
            <a:pPr>
              <a:spcAft>
                <a:spcPts val="1200"/>
              </a:spcAft>
              <a:defRPr sz="2000">
                <a:solidFill>
                  <a:srgbClr val="253238"/>
                </a:solidFill>
                <a:latin typeface="Aptos"/>
              </a:defRPr>
            </a:pPr>
            <a:r>
              <a:t>• Be ready to explain what in the record supports your decision.</a:t>
            </a:r>
          </a:p>
        </p:txBody>
      </p:sp>
      <p:sp>
        <p:nvSpPr>
          <p:cNvPr id="7" name="Rounded Rectangle 6"/>
          <p:cNvSpPr/>
          <p:nvPr/>
        </p:nvSpPr>
        <p:spPr>
          <a:xfrm>
            <a:off x="1051560" y="5257800"/>
            <a:ext cx="2377440" cy="59436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YES</a:t>
            </a:r>
          </a:p>
        </p:txBody>
      </p:sp>
      <p:sp>
        <p:nvSpPr>
          <p:cNvPr id="8" name="Rounded Rectangle 7"/>
          <p:cNvSpPr/>
          <p:nvPr/>
        </p:nvSpPr>
        <p:spPr>
          <a:xfrm>
            <a:off x="4160520" y="5257800"/>
            <a:ext cx="2377440" cy="59436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NO</a:t>
            </a:r>
          </a:p>
        </p:txBody>
      </p:sp>
      <p:sp>
        <p:nvSpPr>
          <p:cNvPr id="9" name="Rounded Rectangle 8"/>
          <p:cNvSpPr/>
          <p:nvPr/>
        </p:nvSpPr>
        <p:spPr>
          <a:xfrm>
            <a:off x="7269480" y="5257800"/>
            <a:ext cx="3886200" cy="59436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NEED MORE DOCUMENTATION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Would You Code It?  #1</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Stable Hypertension on Current Medication</a:t>
            </a:r>
          </a:p>
        </p:txBody>
      </p:sp>
      <p:sp>
        <p:nvSpPr>
          <p:cNvPr id="7" name="Rounded Rectangle 6"/>
          <p:cNvSpPr/>
          <p:nvPr/>
        </p:nvSpPr>
        <p:spPr>
          <a:xfrm>
            <a:off x="731520" y="1691640"/>
            <a:ext cx="10744200" cy="3246120"/>
          </a:xfrm>
          <a:prstGeom prst="roundRect">
            <a:avLst/>
          </a:prstGeom>
          <a:solidFill>
            <a:srgbClr val="FFFFFF"/>
          </a:solidFill>
          <a:ln>
            <a:solidFill>
              <a:srgbClr val="D6E0E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965960"/>
            <a:ext cx="10149840" cy="2697480"/>
          </a:xfrm>
          <a:prstGeom prst="rect">
            <a:avLst/>
          </a:prstGeom>
          <a:noFill/>
        </p:spPr>
        <p:txBody>
          <a:bodyPr wrap="square">
            <a:spAutoFit/>
          </a:bodyPr>
          <a:lstStyle/>
          <a:p>
            <a:pPr>
              <a:defRPr sz="2200">
                <a:solidFill>
                  <a:srgbClr val="253238"/>
                </a:solidFill>
                <a:latin typeface="Aptos"/>
              </a:defRPr>
            </a:pPr>
            <a:r>
              <a:t>Follow-up visit. No new complaints. Blood pressure is 130/80. The provider documents: “Stable hypertension on current medications.” Plan: no medication changes; return in six months with labs.</a:t>
            </a:r>
            <a:br/>
            <a:br/>
            <a:r>
              <a:t>Would you report hypertension from this encounter?</a:t>
            </a:r>
          </a:p>
        </p:txBody>
      </p:sp>
      <p:sp>
        <p:nvSpPr>
          <p:cNvPr id="9" name="Rounded Rectangle 8"/>
          <p:cNvSpPr/>
          <p:nvPr/>
        </p:nvSpPr>
        <p:spPr>
          <a:xfrm>
            <a:off x="1051560" y="5257800"/>
            <a:ext cx="2377440" cy="59436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YES</a:t>
            </a:r>
          </a:p>
        </p:txBody>
      </p:sp>
      <p:sp>
        <p:nvSpPr>
          <p:cNvPr id="10" name="Rounded Rectangle 9"/>
          <p:cNvSpPr/>
          <p:nvPr/>
        </p:nvSpPr>
        <p:spPr>
          <a:xfrm>
            <a:off x="4160520" y="5257800"/>
            <a:ext cx="2377440" cy="59436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NO</a:t>
            </a:r>
          </a:p>
        </p:txBody>
      </p:sp>
      <p:sp>
        <p:nvSpPr>
          <p:cNvPr id="11" name="Rounded Rectangle 10"/>
          <p:cNvSpPr/>
          <p:nvPr/>
        </p:nvSpPr>
        <p:spPr>
          <a:xfrm>
            <a:off x="7269480" y="5257800"/>
            <a:ext cx="3886200" cy="59436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NEED MORE DOCUMENTATION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Scenario #1 — Discussion &amp; Rationale</a:t>
            </a:r>
          </a:p>
        </p:txBody>
      </p:sp>
      <p:sp>
        <p:nvSpPr>
          <p:cNvPr id="6" name="Rounded Rectangle 5"/>
          <p:cNvSpPr/>
          <p:nvPr/>
        </p:nvSpPr>
        <p:spPr>
          <a:xfrm>
            <a:off x="777240" y="1417320"/>
            <a:ext cx="2926080" cy="64008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a:defRPr>
            </a:pPr>
            <a:r>
              <a:t>YES</a:t>
            </a:r>
          </a:p>
        </p:txBody>
      </p:sp>
      <p:sp>
        <p:nvSpPr>
          <p:cNvPr id="7" name="TextBox 6"/>
          <p:cNvSpPr txBox="1"/>
          <p:nvPr/>
        </p:nvSpPr>
        <p:spPr>
          <a:xfrm>
            <a:off x="868680" y="2331720"/>
            <a:ext cx="10424160" cy="3566160"/>
          </a:xfrm>
          <a:prstGeom prst="rect">
            <a:avLst/>
          </a:prstGeom>
          <a:noFill/>
        </p:spPr>
        <p:txBody>
          <a:bodyPr wrap="square">
            <a:spAutoFit/>
          </a:bodyPr>
          <a:lstStyle/>
          <a:p>
            <a:pPr>
              <a:spcAft>
                <a:spcPts val="1200"/>
              </a:spcAft>
              <a:defRPr sz="1900">
                <a:solidFill>
                  <a:srgbClr val="253238"/>
                </a:solidFill>
                <a:latin typeface="Aptos"/>
              </a:defRPr>
            </a:pPr>
            <a:r>
              <a:t>• The provider documents hypertension as an active diagnosis and assesses it as stable.</a:t>
            </a:r>
          </a:p>
          <a:p>
            <a:pPr>
              <a:spcAft>
                <a:spcPts val="1200"/>
              </a:spcAft>
              <a:defRPr sz="1900">
                <a:solidFill>
                  <a:srgbClr val="253238"/>
                </a:solidFill>
                <a:latin typeface="Aptos"/>
              </a:defRPr>
            </a:pPr>
            <a:r>
              <a:t>• Current medication management supports ongoing treatment/management.</a:t>
            </a:r>
          </a:p>
          <a:p>
            <a:pPr>
              <a:spcAft>
                <a:spcPts val="1200"/>
              </a:spcAft>
              <a:defRPr sz="1900">
                <a:solidFill>
                  <a:srgbClr val="253238"/>
                </a:solidFill>
                <a:latin typeface="Aptos"/>
              </a:defRPr>
            </a:pPr>
            <a:r>
              <a:t>• “Stable” does not mean the condition is historical or no longer present.</a:t>
            </a:r>
          </a:p>
          <a:p>
            <a:pPr>
              <a:spcAft>
                <a:spcPts val="1200"/>
              </a:spcAft>
              <a:defRPr sz="1900">
                <a:solidFill>
                  <a:srgbClr val="253238"/>
                </a:solidFill>
                <a:latin typeface="Aptos"/>
              </a:defRPr>
            </a:pPr>
            <a:r>
              <a:t>• The source Boot Camp case reports I10 for this documented hypertension encounter.</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Would You Code It?  #2</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Atrial Fibrillation — Stable Today</a:t>
            </a:r>
          </a:p>
        </p:txBody>
      </p:sp>
      <p:sp>
        <p:nvSpPr>
          <p:cNvPr id="7" name="Rounded Rectangle 6"/>
          <p:cNvSpPr/>
          <p:nvPr/>
        </p:nvSpPr>
        <p:spPr>
          <a:xfrm>
            <a:off x="731520" y="1691640"/>
            <a:ext cx="10744200" cy="3246120"/>
          </a:xfrm>
          <a:prstGeom prst="roundRect">
            <a:avLst/>
          </a:prstGeom>
          <a:solidFill>
            <a:srgbClr val="FFFFFF"/>
          </a:solidFill>
          <a:ln>
            <a:solidFill>
              <a:srgbClr val="D6E0E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965960"/>
            <a:ext cx="10149840" cy="2697480"/>
          </a:xfrm>
          <a:prstGeom prst="rect">
            <a:avLst/>
          </a:prstGeom>
          <a:noFill/>
        </p:spPr>
        <p:txBody>
          <a:bodyPr wrap="square">
            <a:spAutoFit/>
          </a:bodyPr>
          <a:lstStyle/>
          <a:p>
            <a:pPr>
              <a:defRPr sz="2200">
                <a:solidFill>
                  <a:srgbClr val="253238"/>
                </a:solidFill>
                <a:latin typeface="Aptos"/>
              </a:defRPr>
            </a:pPr>
            <a:r>
              <a:t>The patient returns for follow-up of atrial fibrillation. She reports no new problems. The provider documents: “Atrial fibrillation, currently stable.” The plan includes prothrombin-time monitoring for long-term anticoagulant use and follow-up in one month.</a:t>
            </a:r>
            <a:br/>
            <a:br/>
            <a:r>
              <a:t>Would you report atrial fibrillation?</a:t>
            </a:r>
          </a:p>
        </p:txBody>
      </p:sp>
      <p:sp>
        <p:nvSpPr>
          <p:cNvPr id="9" name="Rounded Rectangle 8"/>
          <p:cNvSpPr/>
          <p:nvPr/>
        </p:nvSpPr>
        <p:spPr>
          <a:xfrm>
            <a:off x="1051560" y="5257800"/>
            <a:ext cx="2377440" cy="59436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YES</a:t>
            </a:r>
          </a:p>
        </p:txBody>
      </p:sp>
      <p:sp>
        <p:nvSpPr>
          <p:cNvPr id="10" name="Rounded Rectangle 9"/>
          <p:cNvSpPr/>
          <p:nvPr/>
        </p:nvSpPr>
        <p:spPr>
          <a:xfrm>
            <a:off x="4160520" y="5257800"/>
            <a:ext cx="2377440" cy="59436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NO</a:t>
            </a:r>
          </a:p>
        </p:txBody>
      </p:sp>
      <p:sp>
        <p:nvSpPr>
          <p:cNvPr id="11" name="Rounded Rectangle 10"/>
          <p:cNvSpPr/>
          <p:nvPr/>
        </p:nvSpPr>
        <p:spPr>
          <a:xfrm>
            <a:off x="7269480" y="5257800"/>
            <a:ext cx="3886200" cy="59436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NEED MORE DOCUMENTATION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Scenario #2 — Discussion &amp; Rationale</a:t>
            </a:r>
          </a:p>
        </p:txBody>
      </p:sp>
      <p:sp>
        <p:nvSpPr>
          <p:cNvPr id="6" name="Rounded Rectangle 5"/>
          <p:cNvSpPr/>
          <p:nvPr/>
        </p:nvSpPr>
        <p:spPr>
          <a:xfrm>
            <a:off x="777240" y="1417320"/>
            <a:ext cx="2926080" cy="64008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a:defRPr>
            </a:pPr>
            <a:r>
              <a:t>YES</a:t>
            </a:r>
          </a:p>
        </p:txBody>
      </p:sp>
      <p:sp>
        <p:nvSpPr>
          <p:cNvPr id="7" name="TextBox 6"/>
          <p:cNvSpPr txBox="1"/>
          <p:nvPr/>
        </p:nvSpPr>
        <p:spPr>
          <a:xfrm>
            <a:off x="868680" y="2331720"/>
            <a:ext cx="10424160" cy="3566160"/>
          </a:xfrm>
          <a:prstGeom prst="rect">
            <a:avLst/>
          </a:prstGeom>
          <a:noFill/>
        </p:spPr>
        <p:txBody>
          <a:bodyPr wrap="square">
            <a:spAutoFit/>
          </a:bodyPr>
          <a:lstStyle/>
          <a:p>
            <a:pPr>
              <a:spcAft>
                <a:spcPts val="1200"/>
              </a:spcAft>
              <a:defRPr sz="1900">
                <a:solidFill>
                  <a:srgbClr val="253238"/>
                </a:solidFill>
                <a:latin typeface="Aptos"/>
              </a:defRPr>
            </a:pPr>
            <a:r>
              <a:t>• The encounter is specifically a follow-up for atrial fibrillation.</a:t>
            </a:r>
          </a:p>
          <a:p>
            <a:pPr>
              <a:spcAft>
                <a:spcPts val="1200"/>
              </a:spcAft>
              <a:defRPr sz="1900">
                <a:solidFill>
                  <a:srgbClr val="253238"/>
                </a:solidFill>
                <a:latin typeface="Aptos"/>
              </a:defRPr>
            </a:pPr>
            <a:r>
              <a:t>• The provider assesses the condition as currently stable.</a:t>
            </a:r>
          </a:p>
          <a:p>
            <a:pPr>
              <a:spcAft>
                <a:spcPts val="1200"/>
              </a:spcAft>
              <a:defRPr sz="1900">
                <a:solidFill>
                  <a:srgbClr val="253238"/>
                </a:solidFill>
                <a:latin typeface="Aptos"/>
              </a:defRPr>
            </a:pPr>
            <a:r>
              <a:t>• Anticoagulant monitoring and planned follow-up demonstrate continued management.</a:t>
            </a:r>
          </a:p>
          <a:p>
            <a:pPr>
              <a:spcAft>
                <a:spcPts val="1200"/>
              </a:spcAft>
              <a:defRPr sz="1900">
                <a:solidFill>
                  <a:srgbClr val="253238"/>
                </a:solidFill>
                <a:latin typeface="Aptos"/>
              </a:defRPr>
            </a:pPr>
            <a:r>
              <a:t>• The source material reports atrial fibrillation plus long-term anticoagulant use and drug-level monitoring.</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Would You Code It?  #3</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CAD &amp; Hyperlipidemia — Medication Management</a:t>
            </a:r>
          </a:p>
        </p:txBody>
      </p:sp>
      <p:sp>
        <p:nvSpPr>
          <p:cNvPr id="7" name="Rounded Rectangle 6"/>
          <p:cNvSpPr/>
          <p:nvPr/>
        </p:nvSpPr>
        <p:spPr>
          <a:xfrm>
            <a:off x="731520" y="1691640"/>
            <a:ext cx="10744200" cy="3246120"/>
          </a:xfrm>
          <a:prstGeom prst="roundRect">
            <a:avLst/>
          </a:prstGeom>
          <a:solidFill>
            <a:srgbClr val="FFFFFF"/>
          </a:solidFill>
          <a:ln>
            <a:solidFill>
              <a:srgbClr val="D6E0E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965960"/>
            <a:ext cx="10149840" cy="2697480"/>
          </a:xfrm>
          <a:prstGeom prst="rect">
            <a:avLst/>
          </a:prstGeom>
          <a:noFill/>
        </p:spPr>
        <p:txBody>
          <a:bodyPr wrap="square">
            <a:spAutoFit/>
          </a:bodyPr>
          <a:lstStyle/>
          <a:p>
            <a:pPr>
              <a:defRPr sz="2200">
                <a:solidFill>
                  <a:srgbClr val="253238"/>
                </a:solidFill>
                <a:latin typeface="Aptos"/>
              </a:defRPr>
            </a:pPr>
            <a:r>
              <a:t>The patient presents for reevaluation and medication titration related to coronary artery disease and hyperlipidemia. The provider continues carvedilol and supplies Lipitor, with follow-up planned.</a:t>
            </a:r>
            <a:br/>
            <a:br/>
            <a:r>
              <a:t>Would you report the documented CAD and hyperlipidemia?</a:t>
            </a:r>
          </a:p>
        </p:txBody>
      </p:sp>
      <p:sp>
        <p:nvSpPr>
          <p:cNvPr id="9" name="Rounded Rectangle 8"/>
          <p:cNvSpPr/>
          <p:nvPr/>
        </p:nvSpPr>
        <p:spPr>
          <a:xfrm>
            <a:off x="1051560" y="5257800"/>
            <a:ext cx="2377440" cy="59436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YES</a:t>
            </a:r>
          </a:p>
        </p:txBody>
      </p:sp>
      <p:sp>
        <p:nvSpPr>
          <p:cNvPr id="10" name="Rounded Rectangle 9"/>
          <p:cNvSpPr/>
          <p:nvPr/>
        </p:nvSpPr>
        <p:spPr>
          <a:xfrm>
            <a:off x="4160520" y="5257800"/>
            <a:ext cx="2377440" cy="59436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NO</a:t>
            </a:r>
          </a:p>
        </p:txBody>
      </p:sp>
      <p:sp>
        <p:nvSpPr>
          <p:cNvPr id="11" name="Rounded Rectangle 10"/>
          <p:cNvSpPr/>
          <p:nvPr/>
        </p:nvSpPr>
        <p:spPr>
          <a:xfrm>
            <a:off x="7269480" y="5257800"/>
            <a:ext cx="3886200" cy="59436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NEED MORE DOCUMENTATION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Scenario #3 — Discussion &amp; Rationale</a:t>
            </a:r>
          </a:p>
        </p:txBody>
      </p:sp>
      <p:sp>
        <p:nvSpPr>
          <p:cNvPr id="6" name="Rounded Rectangle 5"/>
          <p:cNvSpPr/>
          <p:nvPr/>
        </p:nvSpPr>
        <p:spPr>
          <a:xfrm>
            <a:off x="777240" y="1417320"/>
            <a:ext cx="2926080" cy="64008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a:defRPr>
            </a:pPr>
            <a:r>
              <a:t>YES</a:t>
            </a:r>
          </a:p>
        </p:txBody>
      </p:sp>
      <p:sp>
        <p:nvSpPr>
          <p:cNvPr id="7" name="TextBox 6"/>
          <p:cNvSpPr txBox="1"/>
          <p:nvPr/>
        </p:nvSpPr>
        <p:spPr>
          <a:xfrm>
            <a:off x="868680" y="2331720"/>
            <a:ext cx="10424160" cy="3566160"/>
          </a:xfrm>
          <a:prstGeom prst="rect">
            <a:avLst/>
          </a:prstGeom>
          <a:noFill/>
        </p:spPr>
        <p:txBody>
          <a:bodyPr wrap="square">
            <a:spAutoFit/>
          </a:bodyPr>
          <a:lstStyle/>
          <a:p>
            <a:pPr>
              <a:spcAft>
                <a:spcPts val="1200"/>
              </a:spcAft>
              <a:defRPr sz="1900">
                <a:solidFill>
                  <a:srgbClr val="253238"/>
                </a:solidFill>
                <a:latin typeface="Aptos"/>
              </a:defRPr>
            </a:pPr>
            <a:r>
              <a:t>• Both conditions are identified as reasons for ongoing management.</a:t>
            </a:r>
          </a:p>
          <a:p>
            <a:pPr>
              <a:spcAft>
                <a:spcPts val="1200"/>
              </a:spcAft>
              <a:defRPr sz="1900">
                <a:solidFill>
                  <a:srgbClr val="253238"/>
                </a:solidFill>
                <a:latin typeface="Aptos"/>
              </a:defRPr>
            </a:pPr>
            <a:r>
              <a:t>• Medication management is documented for the conditions.</a:t>
            </a:r>
          </a:p>
          <a:p>
            <a:pPr>
              <a:spcAft>
                <a:spcPts val="1200"/>
              </a:spcAft>
              <a:defRPr sz="1900">
                <a:solidFill>
                  <a:srgbClr val="253238"/>
                </a:solidFill>
                <a:latin typeface="Aptos"/>
              </a:defRPr>
            </a:pPr>
            <a:r>
              <a:t>• The assessment includes CAD and hyperlipidemia.</a:t>
            </a:r>
          </a:p>
          <a:p>
            <a:pPr>
              <a:spcAft>
                <a:spcPts val="1200"/>
              </a:spcAft>
              <a:defRPr sz="1900">
                <a:solidFill>
                  <a:srgbClr val="253238"/>
                </a:solidFill>
                <a:latin typeface="Aptos"/>
              </a:defRPr>
            </a:pPr>
            <a:r>
              <a:t>• The source Boot Camp case reports I25.10 and E78.5.</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Would You Code It?  #4</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History Mentioned, but Is It Active?</a:t>
            </a:r>
          </a:p>
        </p:txBody>
      </p:sp>
      <p:sp>
        <p:nvSpPr>
          <p:cNvPr id="7" name="Rounded Rectangle 6"/>
          <p:cNvSpPr/>
          <p:nvPr/>
        </p:nvSpPr>
        <p:spPr>
          <a:xfrm>
            <a:off x="731520" y="1691640"/>
            <a:ext cx="10744200" cy="3246120"/>
          </a:xfrm>
          <a:prstGeom prst="roundRect">
            <a:avLst/>
          </a:prstGeom>
          <a:solidFill>
            <a:srgbClr val="FFFFFF"/>
          </a:solidFill>
          <a:ln>
            <a:solidFill>
              <a:srgbClr val="D6E0E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965960"/>
            <a:ext cx="10149840" cy="2697480"/>
          </a:xfrm>
          <a:prstGeom prst="rect">
            <a:avLst/>
          </a:prstGeom>
          <a:noFill/>
        </p:spPr>
        <p:txBody>
          <a:bodyPr wrap="square">
            <a:spAutoFit/>
          </a:bodyPr>
          <a:lstStyle/>
          <a:p>
            <a:pPr>
              <a:defRPr sz="2200">
                <a:solidFill>
                  <a:srgbClr val="253238"/>
                </a:solidFill>
                <a:latin typeface="Aptos"/>
              </a:defRPr>
            </a:pPr>
            <a:r>
              <a:t>A problem list contains “history of congestive heart failure.” During today’s visit, the provider does not assess heart failure, does not discuss current symptoms or status, and does not link any treatment or monitoring to heart failure.</a:t>
            </a:r>
            <a:br/>
            <a:br/>
            <a:r>
              <a:t>Would you report active heart failure from this encounter?</a:t>
            </a:r>
          </a:p>
        </p:txBody>
      </p:sp>
      <p:sp>
        <p:nvSpPr>
          <p:cNvPr id="9" name="Rounded Rectangle 8"/>
          <p:cNvSpPr/>
          <p:nvPr/>
        </p:nvSpPr>
        <p:spPr>
          <a:xfrm>
            <a:off x="1051560" y="5257800"/>
            <a:ext cx="2377440" cy="59436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YES</a:t>
            </a:r>
          </a:p>
        </p:txBody>
      </p:sp>
      <p:sp>
        <p:nvSpPr>
          <p:cNvPr id="10" name="Rounded Rectangle 9"/>
          <p:cNvSpPr/>
          <p:nvPr/>
        </p:nvSpPr>
        <p:spPr>
          <a:xfrm>
            <a:off x="4160520" y="5257800"/>
            <a:ext cx="2377440" cy="59436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NO</a:t>
            </a:r>
          </a:p>
        </p:txBody>
      </p:sp>
      <p:sp>
        <p:nvSpPr>
          <p:cNvPr id="11" name="Rounded Rectangle 10"/>
          <p:cNvSpPr/>
          <p:nvPr/>
        </p:nvSpPr>
        <p:spPr>
          <a:xfrm>
            <a:off x="7269480" y="5257800"/>
            <a:ext cx="3886200" cy="59436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NEED MORE DOCUMENTATION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Scenario #4 — Discussion &amp; Rationale</a:t>
            </a:r>
          </a:p>
        </p:txBody>
      </p:sp>
      <p:sp>
        <p:nvSpPr>
          <p:cNvPr id="6" name="Rounded Rectangle 5"/>
          <p:cNvSpPr/>
          <p:nvPr/>
        </p:nvSpPr>
        <p:spPr>
          <a:xfrm>
            <a:off x="777240" y="1417320"/>
            <a:ext cx="2926080" cy="64008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a:defRPr>
            </a:pPr>
            <a:r>
              <a:t>NO</a:t>
            </a:r>
          </a:p>
        </p:txBody>
      </p:sp>
      <p:sp>
        <p:nvSpPr>
          <p:cNvPr id="7" name="TextBox 6"/>
          <p:cNvSpPr txBox="1"/>
          <p:nvPr/>
        </p:nvSpPr>
        <p:spPr>
          <a:xfrm>
            <a:off x="868680" y="2331720"/>
            <a:ext cx="10424160" cy="3566160"/>
          </a:xfrm>
          <a:prstGeom prst="rect">
            <a:avLst/>
          </a:prstGeom>
          <a:noFill/>
        </p:spPr>
        <p:txBody>
          <a:bodyPr wrap="square">
            <a:spAutoFit/>
          </a:bodyPr>
          <a:lstStyle/>
          <a:p>
            <a:pPr>
              <a:spcAft>
                <a:spcPts val="1200"/>
              </a:spcAft>
              <a:defRPr sz="1900">
                <a:solidFill>
                  <a:srgbClr val="253238"/>
                </a:solidFill>
                <a:latin typeface="Aptos"/>
              </a:defRPr>
            </a:pPr>
            <a:r>
              <a:t>• A historical mention alone does not establish that heart failure is active today.</a:t>
            </a:r>
          </a:p>
          <a:p>
            <a:pPr>
              <a:spcAft>
                <a:spcPts val="1200"/>
              </a:spcAft>
              <a:defRPr sz="1900">
                <a:solidFill>
                  <a:srgbClr val="253238"/>
                </a:solidFill>
                <a:latin typeface="Aptos"/>
              </a:defRPr>
            </a:pPr>
            <a:r>
              <a:t>• The scenario provides no current assessment, evaluation, monitoring, or treatment of active heart failure.</a:t>
            </a:r>
          </a:p>
          <a:p>
            <a:pPr>
              <a:spcAft>
                <a:spcPts val="1200"/>
              </a:spcAft>
              <a:defRPr sz="1900">
                <a:solidFill>
                  <a:srgbClr val="253238"/>
                </a:solidFill>
                <a:latin typeface="Aptos"/>
              </a:defRPr>
            </a:pPr>
            <a:r>
              <a:t>• Do not convert a history statement into an active diagnosis.</a:t>
            </a:r>
          </a:p>
          <a:p>
            <a:pPr>
              <a:spcAft>
                <a:spcPts val="1200"/>
              </a:spcAft>
              <a:defRPr sz="1900">
                <a:solidFill>
                  <a:srgbClr val="253238"/>
                </a:solidFill>
                <a:latin typeface="Aptos"/>
              </a:defRPr>
            </a:pPr>
            <a:r>
              <a:t>• Code assignment must follow the documentation available for the encounter.</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Would You Code It?  #5</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Problem List Only</a:t>
            </a:r>
          </a:p>
        </p:txBody>
      </p:sp>
      <p:sp>
        <p:nvSpPr>
          <p:cNvPr id="7" name="Rounded Rectangle 6"/>
          <p:cNvSpPr/>
          <p:nvPr/>
        </p:nvSpPr>
        <p:spPr>
          <a:xfrm>
            <a:off x="731520" y="1691640"/>
            <a:ext cx="10744200" cy="3246120"/>
          </a:xfrm>
          <a:prstGeom prst="roundRect">
            <a:avLst/>
          </a:prstGeom>
          <a:solidFill>
            <a:srgbClr val="FFFFFF"/>
          </a:solidFill>
          <a:ln>
            <a:solidFill>
              <a:srgbClr val="D6E0E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965960"/>
            <a:ext cx="10149840" cy="2697480"/>
          </a:xfrm>
          <a:prstGeom prst="rect">
            <a:avLst/>
          </a:prstGeom>
          <a:noFill/>
        </p:spPr>
        <p:txBody>
          <a:bodyPr wrap="square">
            <a:spAutoFit/>
          </a:bodyPr>
          <a:lstStyle/>
          <a:p>
            <a:pPr>
              <a:defRPr sz="2200">
                <a:solidFill>
                  <a:srgbClr val="253238"/>
                </a:solidFill>
                <a:latin typeface="Aptos"/>
              </a:defRPr>
            </a:pPr>
            <a:r>
              <a:t>The electronic problem list includes COPD. Today’s note addresses knee pain only. COPD is not mentioned in the assessment or plan, and the note does not show evaluation, monitoring, assessment, or treatment of COPD.</a:t>
            </a:r>
            <a:br/>
            <a:br/>
            <a:r>
              <a:t>Would you report COPD from this encounter?</a:t>
            </a:r>
          </a:p>
        </p:txBody>
      </p:sp>
      <p:sp>
        <p:nvSpPr>
          <p:cNvPr id="9" name="Rounded Rectangle 8"/>
          <p:cNvSpPr/>
          <p:nvPr/>
        </p:nvSpPr>
        <p:spPr>
          <a:xfrm>
            <a:off x="1051560" y="5257800"/>
            <a:ext cx="2377440" cy="59436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YES</a:t>
            </a:r>
          </a:p>
        </p:txBody>
      </p:sp>
      <p:sp>
        <p:nvSpPr>
          <p:cNvPr id="10" name="Rounded Rectangle 9"/>
          <p:cNvSpPr/>
          <p:nvPr/>
        </p:nvSpPr>
        <p:spPr>
          <a:xfrm>
            <a:off x="4160520" y="5257800"/>
            <a:ext cx="2377440" cy="59436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NO</a:t>
            </a:r>
          </a:p>
        </p:txBody>
      </p:sp>
      <p:sp>
        <p:nvSpPr>
          <p:cNvPr id="11" name="Rounded Rectangle 10"/>
          <p:cNvSpPr/>
          <p:nvPr/>
        </p:nvSpPr>
        <p:spPr>
          <a:xfrm>
            <a:off x="7269480" y="5257800"/>
            <a:ext cx="3886200" cy="59436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NEED MORE DOCUMENTATION</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Scenario #5 — Discussion &amp; Rationale</a:t>
            </a:r>
          </a:p>
        </p:txBody>
      </p:sp>
      <p:sp>
        <p:nvSpPr>
          <p:cNvPr id="6" name="Rounded Rectangle 5"/>
          <p:cNvSpPr/>
          <p:nvPr/>
        </p:nvSpPr>
        <p:spPr>
          <a:xfrm>
            <a:off x="777240" y="1417320"/>
            <a:ext cx="2926080" cy="64008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a:defRPr>
            </a:pPr>
            <a:r>
              <a:t>NO</a:t>
            </a:r>
          </a:p>
        </p:txBody>
      </p:sp>
      <p:sp>
        <p:nvSpPr>
          <p:cNvPr id="7" name="TextBox 6"/>
          <p:cNvSpPr txBox="1"/>
          <p:nvPr/>
        </p:nvSpPr>
        <p:spPr>
          <a:xfrm>
            <a:off x="868680" y="2331720"/>
            <a:ext cx="10424160" cy="3566160"/>
          </a:xfrm>
          <a:prstGeom prst="rect">
            <a:avLst/>
          </a:prstGeom>
          <a:noFill/>
        </p:spPr>
        <p:txBody>
          <a:bodyPr wrap="square">
            <a:spAutoFit/>
          </a:bodyPr>
          <a:lstStyle/>
          <a:p>
            <a:pPr>
              <a:spcAft>
                <a:spcPts val="1200"/>
              </a:spcAft>
              <a:defRPr sz="1900">
                <a:solidFill>
                  <a:srgbClr val="253238"/>
                </a:solidFill>
                <a:latin typeface="Aptos"/>
              </a:defRPr>
            </a:pPr>
            <a:r>
              <a:t>• The scenario supplies a problem-list entry but no encounter-level support for active management.</a:t>
            </a:r>
          </a:p>
          <a:p>
            <a:pPr>
              <a:spcAft>
                <a:spcPts val="1200"/>
              </a:spcAft>
              <a:defRPr sz="1900">
                <a:solidFill>
                  <a:srgbClr val="253238"/>
                </a:solidFill>
                <a:latin typeface="Aptos"/>
              </a:defRPr>
            </a:pPr>
            <a:r>
              <a:t>• There is no documented MEAT for COPD in the note presented.</a:t>
            </a:r>
          </a:p>
          <a:p>
            <a:pPr>
              <a:spcAft>
                <a:spcPts val="1200"/>
              </a:spcAft>
              <a:defRPr sz="1900">
                <a:solidFill>
                  <a:srgbClr val="253238"/>
                </a:solidFill>
                <a:latin typeface="Aptos"/>
              </a:defRPr>
            </a:pPr>
            <a:r>
              <a:t>• A coder should not assume that every condition carried on a problem list is reportable for the encounter.</a:t>
            </a:r>
          </a:p>
          <a:p>
            <a:pPr>
              <a:spcAft>
                <a:spcPts val="1200"/>
              </a:spcAft>
              <a:defRPr sz="1900">
                <a:solidFill>
                  <a:srgbClr val="253238"/>
                </a:solidFill>
                <a:latin typeface="Aptos"/>
              </a:defRPr>
            </a:pPr>
            <a:r>
              <a:t>• Use the documentation actually supported by the record.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Would You Code It?  #6</a:t>
            </a:r>
          </a:p>
        </p:txBody>
      </p:sp>
      <p:sp>
        <p:nvSpPr>
          <p:cNvPr id="6" name="TextBox 5"/>
          <p:cNvSpPr txBox="1"/>
          <p:nvPr/>
        </p:nvSpPr>
        <p:spPr>
          <a:xfrm>
            <a:off x="621792" y="1078992"/>
            <a:ext cx="10789920" cy="502920"/>
          </a:xfrm>
          <a:prstGeom prst="rect">
            <a:avLst/>
          </a:prstGeom>
          <a:noFill/>
        </p:spPr>
        <p:txBody>
          <a:bodyPr wrap="none">
            <a:spAutoFit/>
          </a:bodyPr>
          <a:lstStyle/>
          <a:p>
            <a:pPr>
              <a:defRPr sz="1500">
                <a:solidFill>
                  <a:srgbClr val="148589"/>
                </a:solidFill>
                <a:latin typeface="Aptos"/>
              </a:defRPr>
            </a:pPr>
            <a:r>
              <a:t>The Documentation Is Incomplete</a:t>
            </a:r>
          </a:p>
        </p:txBody>
      </p:sp>
      <p:sp>
        <p:nvSpPr>
          <p:cNvPr id="7" name="Rounded Rectangle 6"/>
          <p:cNvSpPr/>
          <p:nvPr/>
        </p:nvSpPr>
        <p:spPr>
          <a:xfrm>
            <a:off x="731520" y="1691640"/>
            <a:ext cx="10744200" cy="3246120"/>
          </a:xfrm>
          <a:prstGeom prst="roundRect">
            <a:avLst/>
          </a:prstGeom>
          <a:solidFill>
            <a:srgbClr val="FFFFFF"/>
          </a:solidFill>
          <a:ln>
            <a:solidFill>
              <a:srgbClr val="D6E0E3"/>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965960"/>
            <a:ext cx="10149840" cy="2697480"/>
          </a:xfrm>
          <a:prstGeom prst="rect">
            <a:avLst/>
          </a:prstGeom>
          <a:noFill/>
        </p:spPr>
        <p:txBody>
          <a:bodyPr wrap="square">
            <a:spAutoFit/>
          </a:bodyPr>
          <a:lstStyle/>
          <a:p>
            <a:pPr>
              <a:defRPr sz="2200">
                <a:solidFill>
                  <a:srgbClr val="253238"/>
                </a:solidFill>
                <a:latin typeface="Aptos"/>
              </a:defRPr>
            </a:pPr>
            <a:r>
              <a:t>The medication list includes a drug commonly used for diabetes, but the provider does not document diabetes in the assessment, history, or plan. No glucose or A1C result is discussed.</a:t>
            </a:r>
            <a:br/>
            <a:br/>
            <a:r>
              <a:t>Can you assign a diabetes diagnosis based only on the medication list?</a:t>
            </a:r>
          </a:p>
        </p:txBody>
      </p:sp>
      <p:sp>
        <p:nvSpPr>
          <p:cNvPr id="9" name="Rounded Rectangle 8"/>
          <p:cNvSpPr/>
          <p:nvPr/>
        </p:nvSpPr>
        <p:spPr>
          <a:xfrm>
            <a:off x="1051560" y="5257800"/>
            <a:ext cx="2377440" cy="594360"/>
          </a:xfrm>
          <a:prstGeom prst="roundRect">
            <a:avLst/>
          </a:prstGeom>
          <a:solidFill>
            <a:srgbClr val="14858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YES</a:t>
            </a:r>
          </a:p>
        </p:txBody>
      </p:sp>
      <p:sp>
        <p:nvSpPr>
          <p:cNvPr id="10" name="Rounded Rectangle 9"/>
          <p:cNvSpPr/>
          <p:nvPr/>
        </p:nvSpPr>
        <p:spPr>
          <a:xfrm>
            <a:off x="4160520" y="5257800"/>
            <a:ext cx="2377440" cy="594360"/>
          </a:xfrm>
          <a:prstGeom prst="round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NO</a:t>
            </a:r>
          </a:p>
        </p:txBody>
      </p:sp>
      <p:sp>
        <p:nvSpPr>
          <p:cNvPr id="11" name="Rounded Rectangle 10"/>
          <p:cNvSpPr/>
          <p:nvPr/>
        </p:nvSpPr>
        <p:spPr>
          <a:xfrm>
            <a:off x="7269480" y="5257800"/>
            <a:ext cx="3886200" cy="59436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1500" b="1">
                <a:solidFill>
                  <a:srgbClr val="FFFFFF"/>
                </a:solidFill>
                <a:latin typeface="Aptos"/>
              </a:defRPr>
            </a:pPr>
            <a:r>
              <a:t>NEED MORE DOCUMENTATION</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Scenario #6 — Discussion &amp; Rationale</a:t>
            </a:r>
          </a:p>
        </p:txBody>
      </p:sp>
      <p:sp>
        <p:nvSpPr>
          <p:cNvPr id="6" name="Rounded Rectangle 5"/>
          <p:cNvSpPr/>
          <p:nvPr/>
        </p:nvSpPr>
        <p:spPr>
          <a:xfrm>
            <a:off x="777240" y="1417320"/>
            <a:ext cx="2926080" cy="640080"/>
          </a:xfrm>
          <a:prstGeom prst="roundRect">
            <a:avLst/>
          </a:prstGeom>
          <a:solidFill>
            <a:srgbClr val="D5A74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defRPr sz="2200" b="1">
                <a:solidFill>
                  <a:srgbClr val="FFFFFF"/>
                </a:solidFill>
                <a:latin typeface="Aptos"/>
              </a:defRPr>
            </a:pPr>
            <a:r>
              <a:t>NEED MORE DOCUMENTATION</a:t>
            </a:r>
          </a:p>
        </p:txBody>
      </p:sp>
      <p:sp>
        <p:nvSpPr>
          <p:cNvPr id="7" name="TextBox 6"/>
          <p:cNvSpPr txBox="1"/>
          <p:nvPr/>
        </p:nvSpPr>
        <p:spPr>
          <a:xfrm>
            <a:off x="868680" y="2331720"/>
            <a:ext cx="10424160" cy="3566160"/>
          </a:xfrm>
          <a:prstGeom prst="rect">
            <a:avLst/>
          </a:prstGeom>
          <a:noFill/>
        </p:spPr>
        <p:txBody>
          <a:bodyPr wrap="square">
            <a:spAutoFit/>
          </a:bodyPr>
          <a:lstStyle/>
          <a:p>
            <a:pPr>
              <a:spcAft>
                <a:spcPts val="1200"/>
              </a:spcAft>
              <a:defRPr sz="1900">
                <a:solidFill>
                  <a:srgbClr val="253238"/>
                </a:solidFill>
                <a:latin typeface="Aptos"/>
              </a:defRPr>
            </a:pPr>
            <a:r>
              <a:t>• A medication may be a clue, but it does not independently establish the diagnosis in this scenario.</a:t>
            </a:r>
          </a:p>
          <a:p>
            <a:pPr>
              <a:spcAft>
                <a:spcPts val="1200"/>
              </a:spcAft>
              <a:defRPr sz="1900">
                <a:solidFill>
                  <a:srgbClr val="253238"/>
                </a:solidFill>
                <a:latin typeface="Aptos"/>
              </a:defRPr>
            </a:pPr>
            <a:r>
              <a:t>• The record presented does not document diabetes as an assessed condition.</a:t>
            </a:r>
          </a:p>
          <a:p>
            <a:pPr>
              <a:spcAft>
                <a:spcPts val="1200"/>
              </a:spcAft>
              <a:defRPr sz="1900">
                <a:solidFill>
                  <a:srgbClr val="253238"/>
                </a:solidFill>
                <a:latin typeface="Aptos"/>
              </a:defRPr>
            </a:pPr>
            <a:r>
              <a:t>• The appropriate next step is to rely on or seek complete provider documentation rather than infer a diagnosis.</a:t>
            </a:r>
          </a:p>
          <a:p>
            <a:pPr>
              <a:spcAft>
                <a:spcPts val="1200"/>
              </a:spcAft>
              <a:defRPr sz="1900">
                <a:solidFill>
                  <a:srgbClr val="253238"/>
                </a:solidFill>
                <a:latin typeface="Aptos"/>
              </a:defRPr>
            </a:pPr>
            <a:r>
              <a:t>• Medication clues can help reviewers recognize documentation opportunities, not create diagnoses.</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Common Documentation Traps</a:t>
            </a:r>
          </a:p>
        </p:txBody>
      </p:sp>
      <p:sp>
        <p:nvSpPr>
          <p:cNvPr id="6" name="TextBox 5"/>
          <p:cNvSpPr txBox="1"/>
          <p:nvPr/>
        </p:nvSpPr>
        <p:spPr>
          <a:xfrm>
            <a:off x="777240" y="1645920"/>
            <a:ext cx="10698480" cy="4480560"/>
          </a:xfrm>
          <a:prstGeom prst="rect">
            <a:avLst/>
          </a:prstGeom>
          <a:noFill/>
        </p:spPr>
        <p:txBody>
          <a:bodyPr wrap="square">
            <a:spAutoFit/>
          </a:bodyPr>
          <a:lstStyle/>
          <a:p>
            <a:pPr>
              <a:spcAft>
                <a:spcPts val="1200"/>
              </a:spcAft>
              <a:defRPr sz="1900">
                <a:solidFill>
                  <a:srgbClr val="253238"/>
                </a:solidFill>
                <a:latin typeface="Aptos"/>
              </a:defRPr>
            </a:pPr>
            <a:r>
              <a:t>• Assuming “stable” means “do not code.”</a:t>
            </a:r>
          </a:p>
          <a:p>
            <a:pPr>
              <a:spcAft>
                <a:spcPts val="1200"/>
              </a:spcAft>
              <a:defRPr sz="1900">
                <a:solidFill>
                  <a:srgbClr val="253238"/>
                </a:solidFill>
                <a:latin typeface="Aptos"/>
              </a:defRPr>
            </a:pPr>
            <a:r>
              <a:t>• Coding every diagnosis carried forward on a problem list.</a:t>
            </a:r>
          </a:p>
          <a:p>
            <a:pPr>
              <a:spcAft>
                <a:spcPts val="1200"/>
              </a:spcAft>
              <a:defRPr sz="1900">
                <a:solidFill>
                  <a:srgbClr val="253238"/>
                </a:solidFill>
                <a:latin typeface="Aptos"/>
              </a:defRPr>
            </a:pPr>
            <a:r>
              <a:t>• Treating a historical condition as active without current support.</a:t>
            </a:r>
          </a:p>
          <a:p>
            <a:pPr>
              <a:spcAft>
                <a:spcPts val="1200"/>
              </a:spcAft>
              <a:defRPr sz="1900">
                <a:solidFill>
                  <a:srgbClr val="253238"/>
                </a:solidFill>
                <a:latin typeface="Aptos"/>
              </a:defRPr>
            </a:pPr>
            <a:r>
              <a:t>• Inferring a diagnosis from medication alone.</a:t>
            </a:r>
          </a:p>
          <a:p>
            <a:pPr>
              <a:spcAft>
                <a:spcPts val="1200"/>
              </a:spcAft>
              <a:defRPr sz="1900">
                <a:solidFill>
                  <a:srgbClr val="253238"/>
                </a:solidFill>
                <a:latin typeface="Aptos"/>
              </a:defRPr>
            </a:pPr>
            <a:r>
              <a:t>• Missing management that is documented through monitoring, evaluation, assessment/addressing, or treatment.</a:t>
            </a:r>
          </a:p>
          <a:p>
            <a:pPr>
              <a:spcAft>
                <a:spcPts val="1200"/>
              </a:spcAft>
              <a:defRPr sz="1900">
                <a:solidFill>
                  <a:srgbClr val="253238"/>
                </a:solidFill>
                <a:latin typeface="Aptos"/>
              </a:defRPr>
            </a:pPr>
            <a:r>
              <a:t>• Focusing on HCC value before first determining whether the diagnosis is supported.</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5F8F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6537960"/>
            <a:ext cx="12191695" cy="32004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11480" y="6556248"/>
            <a:ext cx="11338560" cy="182880"/>
          </a:xfrm>
          <a:prstGeom prst="rect">
            <a:avLst/>
          </a:prstGeom>
          <a:noFill/>
        </p:spPr>
        <p:txBody>
          <a:bodyPr wrap="none">
            <a:spAutoFit/>
          </a:bodyPr>
          <a:lstStyle/>
          <a:p>
            <a:pPr>
              <a:defRPr sz="900">
                <a:solidFill>
                  <a:srgbClr val="FFFFFF"/>
                </a:solidFill>
                <a:latin typeface="Aptos"/>
              </a:defRPr>
            </a:pPr>
            <a:r>
              <a:t>MediCode Bootcamp  •  Jenifer Bain, CCS-P, CRC-I</a:t>
            </a:r>
          </a:p>
        </p:txBody>
      </p:sp>
      <p:sp>
        <p:nvSpPr>
          <p:cNvPr id="5" name="TextBox 4"/>
          <p:cNvSpPr txBox="1"/>
          <p:nvPr/>
        </p:nvSpPr>
        <p:spPr>
          <a:xfrm>
            <a:off x="594360" y="411480"/>
            <a:ext cx="10972800" cy="685800"/>
          </a:xfrm>
          <a:prstGeom prst="rect">
            <a:avLst/>
          </a:prstGeom>
          <a:noFill/>
        </p:spPr>
        <p:txBody>
          <a:bodyPr wrap="none">
            <a:spAutoFit/>
          </a:bodyPr>
          <a:lstStyle/>
          <a:p>
            <a:pPr>
              <a:defRPr sz="2800" b="1">
                <a:solidFill>
                  <a:srgbClr val="112F41"/>
                </a:solidFill>
                <a:latin typeface="Aptos Display"/>
              </a:defRPr>
            </a:pPr>
            <a:r>
              <a:t>Final Takeaways</a:t>
            </a:r>
          </a:p>
        </p:txBody>
      </p:sp>
      <p:sp>
        <p:nvSpPr>
          <p:cNvPr id="6" name="TextBox 5"/>
          <p:cNvSpPr txBox="1"/>
          <p:nvPr/>
        </p:nvSpPr>
        <p:spPr>
          <a:xfrm>
            <a:off x="777240" y="1645920"/>
            <a:ext cx="10698480" cy="4480560"/>
          </a:xfrm>
          <a:prstGeom prst="rect">
            <a:avLst/>
          </a:prstGeom>
          <a:noFill/>
        </p:spPr>
        <p:txBody>
          <a:bodyPr wrap="square">
            <a:spAutoFit/>
          </a:bodyPr>
          <a:lstStyle/>
          <a:p>
            <a:pPr>
              <a:spcAft>
                <a:spcPts val="1200"/>
              </a:spcAft>
              <a:defRPr sz="2100">
                <a:solidFill>
                  <a:srgbClr val="253238"/>
                </a:solidFill>
                <a:latin typeface="Aptos"/>
              </a:defRPr>
            </a:pPr>
            <a:r>
              <a:t>• Start with the documentation—not the HCC.</a:t>
            </a:r>
          </a:p>
          <a:p>
            <a:pPr>
              <a:spcAft>
                <a:spcPts val="1200"/>
              </a:spcAft>
              <a:defRPr sz="2100">
                <a:solidFill>
                  <a:srgbClr val="253238"/>
                </a:solidFill>
                <a:latin typeface="Aptos"/>
              </a:defRPr>
            </a:pPr>
            <a:r>
              <a:t>• Ask what the provider established about the condition during the encounter.</a:t>
            </a:r>
          </a:p>
          <a:p>
            <a:pPr>
              <a:spcAft>
                <a:spcPts val="1200"/>
              </a:spcAft>
              <a:defRPr sz="2100">
                <a:solidFill>
                  <a:srgbClr val="253238"/>
                </a:solidFill>
                <a:latin typeface="Aptos"/>
              </a:defRPr>
            </a:pPr>
            <a:r>
              <a:t>• Use MEAT as a documentation-review framework.</a:t>
            </a:r>
          </a:p>
          <a:p>
            <a:pPr>
              <a:spcAft>
                <a:spcPts val="1200"/>
              </a:spcAft>
              <a:defRPr sz="2100">
                <a:solidFill>
                  <a:srgbClr val="253238"/>
                </a:solidFill>
                <a:latin typeface="Aptos"/>
              </a:defRPr>
            </a:pPr>
            <a:r>
              <a:t>• Distinguish active disease from history, status, and unsupported carry-forward diagnoses.</a:t>
            </a:r>
          </a:p>
          <a:p>
            <a:pPr>
              <a:spcAft>
                <a:spcPts val="1200"/>
              </a:spcAft>
              <a:defRPr sz="2100">
                <a:solidFill>
                  <a:srgbClr val="253238"/>
                </a:solidFill>
                <a:latin typeface="Aptos"/>
              </a:defRPr>
            </a:pPr>
            <a:r>
              <a:t>• When the record does not support the diagnosis, do not fill in the gap yourself.</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12F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463040"/>
            <a:ext cx="10332720" cy="2011680"/>
          </a:xfrm>
          <a:prstGeom prst="rect">
            <a:avLst/>
          </a:prstGeom>
          <a:noFill/>
        </p:spPr>
        <p:txBody>
          <a:bodyPr wrap="none">
            <a:spAutoFit/>
          </a:bodyPr>
          <a:lstStyle/>
          <a:p>
            <a:pPr algn="ctr">
              <a:defRPr sz="3800" b="1">
                <a:solidFill>
                  <a:srgbClr val="FFFFFF"/>
                </a:solidFill>
                <a:latin typeface="Aptos Display"/>
              </a:defRPr>
            </a:pPr>
            <a:r>
              <a:t>Questions &amp; Discussion</a:t>
            </a:r>
          </a:p>
          <a:p>
            <a:pPr algn="ctr">
              <a:defRPr sz="2200">
                <a:solidFill>
                  <a:srgbClr val="CDEBEB"/>
                </a:solidFill>
                <a:latin typeface="Aptos"/>
              </a:defRPr>
            </a:pPr>
            <a:r>
              <a:t>What documentation situations are hardest for you to decide?</a:t>
            </a:r>
          </a:p>
        </p:txBody>
      </p:sp>
      <p:sp>
        <p:nvSpPr>
          <p:cNvPr id="4" name="TextBox 3"/>
          <p:cNvSpPr txBox="1"/>
          <p:nvPr/>
        </p:nvSpPr>
        <p:spPr>
          <a:xfrm>
            <a:off x="1097280" y="4709160"/>
            <a:ext cx="9966960" cy="731520"/>
          </a:xfrm>
          <a:prstGeom prst="rect">
            <a:avLst/>
          </a:prstGeom>
          <a:noFill/>
        </p:spPr>
        <p:txBody>
          <a:bodyPr wrap="none">
            <a:spAutoFit/>
          </a:bodyPr>
          <a:lstStyle/>
          <a:p>
            <a:pPr algn="ctr">
              <a:defRPr sz="1600">
                <a:solidFill>
                  <a:srgbClr val="FFFFFF"/>
                </a:solidFill>
                <a:latin typeface="Aptos"/>
              </a:defRPr>
            </a:pPr>
            <a:r>
              <a:t>MediCode Bootcamp  •  Jenifer Bain, CCS-P, CRC-I</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